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9" r:id="rId3"/>
    <p:sldId id="260" r:id="rId4"/>
    <p:sldId id="261" r:id="rId5"/>
    <p:sldId id="262" r:id="rId6"/>
    <p:sldId id="268" r:id="rId7"/>
    <p:sldId id="264" r:id="rId8"/>
    <p:sldId id="265" r:id="rId9"/>
    <p:sldId id="266" r:id="rId10"/>
    <p:sldId id="267" r:id="rId11"/>
    <p:sldId id="263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orient="horz" pos="192">
          <p15:clr>
            <a:srgbClr val="A4A3A4"/>
          </p15:clr>
        </p15:guide>
        <p15:guide id="3" orient="horz" pos="96">
          <p15:clr>
            <a:srgbClr val="A4A3A4"/>
          </p15:clr>
        </p15:guide>
        <p15:guide id="4">
          <p15:clr>
            <a:srgbClr val="A4A3A4"/>
          </p15:clr>
        </p15:guide>
        <p15:guide id="5" pos="48">
          <p15:clr>
            <a:srgbClr val="A4A3A4"/>
          </p15:clr>
        </p15:guide>
        <p15:guide id="6" pos="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80"/>
    <a:srgbClr val="800040"/>
    <a:srgbClr val="F2FDF7"/>
    <a:srgbClr val="5D7E9D"/>
    <a:srgbClr val="191919"/>
    <a:srgbClr val="FFFDDD"/>
    <a:srgbClr val="CEC339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748" autoAdjust="0"/>
    <p:restoredTop sz="92980" autoAdjust="0"/>
  </p:normalViewPr>
  <p:slideViewPr>
    <p:cSldViewPr snapToObjects="1">
      <p:cViewPr>
        <p:scale>
          <a:sx n="75" d="100"/>
          <a:sy n="75" d="100"/>
        </p:scale>
        <p:origin x="466" y="101"/>
      </p:cViewPr>
      <p:guideLst>
        <p:guide orient="horz"/>
        <p:guide orient="horz" pos="192"/>
        <p:guide orient="horz" pos="96"/>
        <p:guide/>
        <p:guide pos="48"/>
        <p:guide pos="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655B964F-E492-492F-9C30-EB42BBB8B1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31834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D447CA2B-2AFA-4C02-A580-8E7AC11941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06133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99978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079245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7043070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9385899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712330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778515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608272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85060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03730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858235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36346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65C0F7D-7F0A-4709-AA8B-727C6E90B28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10465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16E1C64-D489-43AC-AE1E-B0D6EAB356DD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44220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7EFE99D-60DF-4218-94BC-57C0F3797033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067237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9009575-A0BB-41D0-AEAF-1BDDE0E04F6F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8711173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B661AC4E-DDE1-4184-AFA1-0A02EA1F1FCF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88085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8"/>
          <p:cNvSpPr txBox="1">
            <a:spLocks noChangeArrowheads="1"/>
          </p:cNvSpPr>
          <p:nvPr userDrawn="1"/>
        </p:nvSpPr>
        <p:spPr bwMode="auto">
          <a:xfrm rot="19237452">
            <a:off x="4622800" y="5191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9697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5275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67478A2-FA94-4F03-B717-30DDCD87A3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848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3C25B-E43C-4BEC-A3BE-1C4F3B4892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37331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4492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44926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35D3-7A32-4F1B-AAC5-B6F018A4D0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2312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066800"/>
            <a:ext cx="8229600" cy="3700463"/>
          </a:xfr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34EB8-5C1B-4830-9CAD-A02C2FF5D7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5752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2513D1-9D20-433B-A882-D5BAC238F1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8568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D54903-346A-4AB7-976D-B9666E1AE8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31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FA813-607D-4C19-8682-EFBB02BBB8E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4186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37004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6032C-628E-40EC-B836-5F8C4AD4D8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6448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75788-4A84-4057-9FB4-D9F39D02A6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438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5A8DAC-66ED-4C85-B624-2173B82090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357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D277E-FE31-4574-A1C1-9821261547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44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BFAEEF-CE2E-43CD-8DC3-68F1A7B54FC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2519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44C61-F391-4A85-A505-B73D9A7CF0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3004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370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/>
            </a:lvl1pPr>
          </a:lstStyle>
          <a:p>
            <a:pPr>
              <a:defRPr/>
            </a:pPr>
            <a:fld id="{8DBF8FA9-5D67-4DEB-A690-678414B73A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8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2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3.png"/><Relationship Id="rId4" Type="http://schemas.openxmlformats.org/officeDocument/2006/relationships/image" Target="../media/image2.png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36.jpg"/><Relationship Id="rId4" Type="http://schemas.openxmlformats.org/officeDocument/2006/relationships/image" Target="../media/image2.png"/><Relationship Id="rId9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png"/><Relationship Id="rId10" Type="http://schemas.openxmlformats.org/officeDocument/2006/relationships/image" Target="../media/image11.png"/><Relationship Id="rId4" Type="http://schemas.openxmlformats.org/officeDocument/2006/relationships/image" Target="../media/image2.pn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14.png"/><Relationship Id="rId5" Type="http://schemas.openxmlformats.org/officeDocument/2006/relationships/image" Target="../media/image3.png"/><Relationship Id="rId10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8.gif"/><Relationship Id="rId5" Type="http://schemas.openxmlformats.org/officeDocument/2006/relationships/image" Target="../media/image3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11" Type="http://schemas.openxmlformats.org/officeDocument/2006/relationships/image" Target="../media/image19.png"/><Relationship Id="rId5" Type="http://schemas.openxmlformats.org/officeDocument/2006/relationships/image" Target="../media/image3.png"/><Relationship Id="rId10" Type="http://schemas.openxmlformats.org/officeDocument/2006/relationships/image" Target="../media/image18.png"/><Relationship Id="rId4" Type="http://schemas.openxmlformats.org/officeDocument/2006/relationships/image" Target="../media/image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22.png"/><Relationship Id="rId5" Type="http://schemas.openxmlformats.org/officeDocument/2006/relationships/image" Target="../media/image3.png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23.png"/><Relationship Id="rId4" Type="http://schemas.openxmlformats.org/officeDocument/2006/relationships/image" Target="../media/image2.png"/><Relationship Id="rId9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image" Target="../media/image26.png"/><Relationship Id="rId5" Type="http://schemas.openxmlformats.org/officeDocument/2006/relationships/image" Target="../media/image3.png"/><Relationship Id="rId10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gi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Text Box 103"/>
          <p:cNvSpPr txBox="1">
            <a:spLocks noChangeArrowheads="1"/>
          </p:cNvSpPr>
          <p:nvPr/>
        </p:nvSpPr>
        <p:spPr bwMode="auto">
          <a:xfrm>
            <a:off x="533400" y="1509713"/>
            <a:ext cx="79248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altLang="en-US" sz="6600" dirty="0">
                <a:solidFill>
                  <a:schemeClr val="tx2"/>
                </a:solidFill>
              </a:rPr>
              <a:t>Preparing for your </a:t>
            </a:r>
            <a:r>
              <a:rPr lang="en-US" altLang="en-US" sz="6600" dirty="0">
                <a:solidFill>
                  <a:srgbClr val="F2FDF7"/>
                </a:solidFill>
              </a:rPr>
              <a:t>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6600" dirty="0"/>
              <a:t>Maths Exam</a:t>
            </a:r>
            <a:endParaRPr lang="en-US" altLang="en-US" sz="3200" dirty="0"/>
          </a:p>
        </p:txBody>
      </p:sp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01</a:t>
            </a:r>
            <a:endParaRPr lang="en-US" altLang="en-US" dirty="0"/>
          </a:p>
        </p:txBody>
      </p:sp>
      <p:pic>
        <p:nvPicPr>
          <p:cNvPr id="13" name="Shape 8"/>
          <p:cNvPicPr preferRelativeResize="0"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601663"/>
            <a:ext cx="917575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Shape 10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600075"/>
            <a:ext cx="928687" cy="28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5400000">
            <a:off x="7045080" y="5260539"/>
            <a:ext cx="1603821" cy="501310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10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439653" y="2410969"/>
            <a:ext cx="1512168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2FDF7"/>
                </a:solidFill>
              </a:rPr>
              <a:t>Like this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040052" y="2410969"/>
            <a:ext cx="201622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2FDF7"/>
                </a:solidFill>
              </a:rPr>
              <a:t>NOT like this…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-602578" y="5046387"/>
            <a:ext cx="1603821" cy="5013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82471" y="45090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During the exam…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145797" y="2979254"/>
            <a:ext cx="2135422" cy="169644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04391" y="3015184"/>
            <a:ext cx="3352800" cy="1676400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1296661" y="1449809"/>
            <a:ext cx="596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DON’T cross anything out UNLESS it is being replaced by something else … but if you have to … </a:t>
            </a:r>
          </a:p>
        </p:txBody>
      </p:sp>
    </p:spTree>
    <p:extLst>
      <p:ext uri="{BB962C8B-B14F-4D97-AF65-F5344CB8AC3E}">
        <p14:creationId xmlns:p14="http://schemas.microsoft.com/office/powerpoint/2010/main" val="54437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7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11</a:t>
            </a:r>
            <a:endParaRPr lang="en-US" alt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045080" y="5260539"/>
            <a:ext cx="1603821" cy="50131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During the exam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4162" y="1388706"/>
            <a:ext cx="36017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Write your answers in the space provided … </a:t>
            </a:r>
          </a:p>
          <a:p>
            <a:pPr algn="just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never go below the line (if there is one)…</a:t>
            </a:r>
          </a:p>
          <a:p>
            <a:pPr algn="just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if you have to because you’ve run out of space … make it clear that there is working out below THE GIVEN SPACE!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56896" y="1235948"/>
            <a:ext cx="3601712" cy="5095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70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12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During the exam …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-398855" y="5120638"/>
            <a:ext cx="1603821" cy="50131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75624" y="1510552"/>
            <a:ext cx="296432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In general, take pride in your work.</a:t>
            </a:r>
          </a:p>
          <a:p>
            <a:pPr algn="just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In particular, be accurate when drawing graphs.  </a:t>
            </a:r>
          </a:p>
          <a:p>
            <a:pPr algn="just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Consider the exam as an opportunity to “show what you know”</a:t>
            </a:r>
          </a:p>
          <a:p>
            <a:pPr algn="just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Check your answers </a:t>
            </a:r>
          </a:p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(do I have to repeat this one??)</a:t>
            </a:r>
          </a:p>
          <a:p>
            <a:pPr algn="just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Does the answer make sense?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9952" y="2016889"/>
            <a:ext cx="4062849" cy="285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47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13</a:t>
            </a:r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During the exam…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-398855" y="5120638"/>
            <a:ext cx="1603821" cy="50131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75624" y="1510552"/>
            <a:ext cx="71047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Don’t panic .. You can do this! </a:t>
            </a:r>
          </a:p>
          <a:p>
            <a:endParaRPr lang="en-GB" dirty="0"/>
          </a:p>
          <a:p>
            <a:r>
              <a:rPr lang="en-GB" dirty="0"/>
              <a:t>Keep an eye on the time – think about using 1 minute per mark. Where you are faster than this, the extra time can be used for trickier questions</a:t>
            </a:r>
          </a:p>
          <a:p>
            <a:endParaRPr lang="en-GB" dirty="0"/>
          </a:p>
          <a:p>
            <a:r>
              <a:rPr lang="en-GB" dirty="0"/>
              <a:t>Check your answers! Show all your working out! </a:t>
            </a:r>
          </a:p>
          <a:p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2087" y="4642630"/>
            <a:ext cx="6257925" cy="145732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187652" y="4172905"/>
            <a:ext cx="74528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ALWAYS check the back page and the end of the paper will say : </a:t>
            </a:r>
          </a:p>
        </p:txBody>
      </p:sp>
    </p:spTree>
    <p:extLst>
      <p:ext uri="{BB962C8B-B14F-4D97-AF65-F5344CB8AC3E}">
        <p14:creationId xmlns:p14="http://schemas.microsoft.com/office/powerpoint/2010/main" val="90670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14</a:t>
            </a:r>
            <a:endParaRPr lang="en-US" alt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-551254" y="5134899"/>
            <a:ext cx="1603821" cy="5013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During the exam…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1477488" y="1662629"/>
            <a:ext cx="338254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Check you’ve answered the question .. Make a statement with your final answer if appropriate. </a:t>
            </a:r>
          </a:p>
          <a:p>
            <a:pPr algn="just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Circling the “best buy” or just writing “No” is not enough! </a:t>
            </a:r>
          </a:p>
          <a:p>
            <a:pPr algn="just"/>
            <a:endParaRPr lang="en-GB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Is there an answer line? Is your answer on it ?  </a:t>
            </a:r>
          </a:p>
          <a:p>
            <a:endParaRPr lang="en-GB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84201" y="4650385"/>
            <a:ext cx="3200400" cy="9525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6814" y="1488388"/>
            <a:ext cx="2767787" cy="2626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57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15</a:t>
            </a:r>
            <a:endParaRPr lang="en-US" altLang="en-US" dirty="0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-602578" y="5046387"/>
            <a:ext cx="1603821" cy="5013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1282471" y="450904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During the exam…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75236" y="1628800"/>
            <a:ext cx="59691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On the calculator papers … check your calculator: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WORKS!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 suitable and can be used for the exam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is in degrees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You know how to use it!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6642" y="3753036"/>
            <a:ext cx="2242216" cy="2269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810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16</a:t>
            </a:r>
            <a:endParaRPr lang="en-US" alt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045080" y="5260539"/>
            <a:ext cx="1603821" cy="50131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4162" y="1388706"/>
            <a:ext cx="75262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dirty="0">
                <a:solidFill>
                  <a:schemeClr val="bg1">
                    <a:lumMod val="50000"/>
                  </a:schemeClr>
                </a:solidFill>
              </a:rPr>
              <a:t>GOOD LUCK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3568" y="2672916"/>
            <a:ext cx="2548644" cy="30120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81"/>
          <a:stretch/>
        </p:blipFill>
        <p:spPr>
          <a:xfrm>
            <a:off x="3815916" y="2672916"/>
            <a:ext cx="3304408" cy="30588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9440798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02</a:t>
            </a:r>
            <a:endParaRPr lang="en-US" altLang="en-US"/>
          </a:p>
        </p:txBody>
      </p:sp>
      <p:sp>
        <p:nvSpPr>
          <p:cNvPr id="2" name="TextBox 1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Be prepared 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1644" t="6342"/>
          <a:stretch/>
        </p:blipFill>
        <p:spPr>
          <a:xfrm>
            <a:off x="1431630" y="1462622"/>
            <a:ext cx="6459475" cy="101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0" name="Group 9"/>
          <p:cNvGrpSpPr/>
          <p:nvPr/>
        </p:nvGrpSpPr>
        <p:grpSpPr>
          <a:xfrm>
            <a:off x="1082955" y="2635785"/>
            <a:ext cx="6800850" cy="1906471"/>
            <a:chOff x="971550" y="2960948"/>
            <a:chExt cx="6800850" cy="190647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519237" y="3391430"/>
              <a:ext cx="6143625" cy="103822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28084" y="4221088"/>
              <a:ext cx="2444316" cy="646331"/>
            </a:xfrm>
            <a:prstGeom prst="rect">
              <a:avLst/>
            </a:prstGeom>
            <a:solidFill>
              <a:srgbClr val="F2FDF7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7030A0"/>
                  </a:solidFill>
                </a:rPr>
                <a:t>Clear plastic marked with cm and mm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71550" y="2960948"/>
              <a:ext cx="864146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2FDF7"/>
                  </a:solidFill>
                </a:rPr>
                <a:t>THIS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1088478" y="4245751"/>
            <a:ext cx="5783822" cy="1811954"/>
            <a:chOff x="1088478" y="4245751"/>
            <a:chExt cx="5783822" cy="1811954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178276" y="4287537"/>
              <a:ext cx="2571913" cy="1719051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4427984" y="5411374"/>
              <a:ext cx="2444316" cy="646331"/>
            </a:xfrm>
            <a:prstGeom prst="rect">
              <a:avLst/>
            </a:prstGeom>
            <a:solidFill>
              <a:srgbClr val="F2FDF7"/>
            </a:solidFill>
            <a:ln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>
                  <a:solidFill>
                    <a:srgbClr val="7030A0"/>
                  </a:solidFill>
                </a:rPr>
                <a:t>Wooden or with only inches on it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88478" y="4245751"/>
              <a:ext cx="1287277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2FDF7"/>
                  </a:solidFill>
                </a:rPr>
                <a:t>NOT THIS</a:t>
              </a:r>
            </a:p>
          </p:txBody>
        </p:sp>
      </p:grpSp>
      <p:sp>
        <p:nvSpPr>
          <p:cNvPr id="13" name="Oval 12"/>
          <p:cNvSpPr/>
          <p:nvPr/>
        </p:nvSpPr>
        <p:spPr>
          <a:xfrm>
            <a:off x="2987824" y="1462622"/>
            <a:ext cx="936104" cy="454210"/>
          </a:xfrm>
          <a:prstGeom prst="ellipse">
            <a:avLst/>
          </a:prstGeom>
          <a:noFill/>
          <a:ln w="38100">
            <a:solidFill>
              <a:srgbClr val="FF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-398855" y="5120638"/>
            <a:ext cx="1603821" cy="501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03</a:t>
            </a:r>
            <a:endParaRPr lang="en-US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Be prepared …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8"/>
          <a:srcRect l="1644" t="6342"/>
          <a:stretch/>
        </p:blipFill>
        <p:spPr>
          <a:xfrm>
            <a:off x="1431630" y="1462622"/>
            <a:ext cx="6459475" cy="101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Oval 11"/>
          <p:cNvSpPr/>
          <p:nvPr/>
        </p:nvSpPr>
        <p:spPr>
          <a:xfrm>
            <a:off x="1553432" y="1720384"/>
            <a:ext cx="1159503" cy="454210"/>
          </a:xfrm>
          <a:prstGeom prst="ellipse">
            <a:avLst/>
          </a:prstGeom>
          <a:noFill/>
          <a:ln w="38100">
            <a:solidFill>
              <a:srgbClr val="FF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7" name="Group 6"/>
          <p:cNvGrpSpPr/>
          <p:nvPr/>
        </p:nvGrpSpPr>
        <p:grpSpPr>
          <a:xfrm>
            <a:off x="4918961" y="3118914"/>
            <a:ext cx="3264168" cy="2991690"/>
            <a:chOff x="4918961" y="3118914"/>
            <a:chExt cx="3264168" cy="29916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339151" y="3257554"/>
              <a:ext cx="2843978" cy="285305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4918961" y="3118914"/>
              <a:ext cx="1287277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2FDF7"/>
                  </a:solidFill>
                </a:rPr>
                <a:t>NOT THIS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104626" y="2931519"/>
            <a:ext cx="3609483" cy="3223812"/>
            <a:chOff x="1104626" y="2931519"/>
            <a:chExt cx="3609483" cy="32238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2238172" y="2931519"/>
              <a:ext cx="2475937" cy="1372016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1431630" y="4385854"/>
              <a:ext cx="1922322" cy="1769477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1104626" y="3011787"/>
              <a:ext cx="1287277" cy="646331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2FDF7"/>
                  </a:solidFill>
                </a:rPr>
                <a:t>Either of THESE</a:t>
              </a:r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16200000">
            <a:off x="-398855" y="5120638"/>
            <a:ext cx="1603821" cy="501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04</a:t>
            </a:r>
            <a:endParaRPr lang="en-US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Be prepared … 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8"/>
          <a:srcRect l="1644" t="6342"/>
          <a:stretch/>
        </p:blipFill>
        <p:spPr>
          <a:xfrm>
            <a:off x="1431630" y="1462622"/>
            <a:ext cx="6459475" cy="101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Oval 14"/>
          <p:cNvSpPr/>
          <p:nvPr/>
        </p:nvSpPr>
        <p:spPr>
          <a:xfrm>
            <a:off x="2231740" y="1720384"/>
            <a:ext cx="2340260" cy="454210"/>
          </a:xfrm>
          <a:prstGeom prst="ellipse">
            <a:avLst/>
          </a:prstGeom>
          <a:noFill/>
          <a:ln w="38100">
            <a:solidFill>
              <a:srgbClr val="FF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6" name="Group 5"/>
          <p:cNvGrpSpPr/>
          <p:nvPr/>
        </p:nvGrpSpPr>
        <p:grpSpPr>
          <a:xfrm>
            <a:off x="4675771" y="3555996"/>
            <a:ext cx="3694881" cy="2220520"/>
            <a:chOff x="4675771" y="3555996"/>
            <a:chExt cx="3694881" cy="222052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752020" y="3789040"/>
              <a:ext cx="3618632" cy="198747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4675771" y="3555996"/>
              <a:ext cx="1624421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2FDF7"/>
                  </a:solidFill>
                </a:rPr>
                <a:t>NOT THESE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339242" y="3258621"/>
            <a:ext cx="3251808" cy="2703519"/>
            <a:chOff x="1339242" y="3258621"/>
            <a:chExt cx="3251808" cy="270351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28775" y="3380865"/>
              <a:ext cx="2962275" cy="2581275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1339242" y="3258621"/>
              <a:ext cx="1287277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2FDF7"/>
                  </a:solidFill>
                </a:rPr>
                <a:t>THESE</a:t>
              </a: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6200000">
            <a:off x="-551254" y="5134899"/>
            <a:ext cx="1603821" cy="501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34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5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-28575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36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/>
          <a:stretch>
            <a:fillRect/>
          </a:stretch>
        </p:blipFill>
        <p:spPr bwMode="auto">
          <a:xfrm>
            <a:off x="0" y="0"/>
            <a:ext cx="16383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37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88" r="6224"/>
          <a:stretch>
            <a:fillRect/>
          </a:stretch>
        </p:blipFill>
        <p:spPr bwMode="auto">
          <a:xfrm>
            <a:off x="0" y="0"/>
            <a:ext cx="9906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3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818" r="8714"/>
          <a:stretch>
            <a:fillRect/>
          </a:stretch>
        </p:blipFill>
        <p:spPr bwMode="auto">
          <a:xfrm>
            <a:off x="0" y="0"/>
            <a:ext cx="6858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39"/>
          <p:cNvSpPr txBox="1">
            <a:spLocks noChangeArrowheads="1"/>
          </p:cNvSpPr>
          <p:nvPr/>
        </p:nvSpPr>
        <p:spPr bwMode="auto">
          <a:xfrm>
            <a:off x="739775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>
                <a:solidFill>
                  <a:srgbClr val="F2FDF7"/>
                </a:solidFill>
              </a:rPr>
              <a:t>05</a:t>
            </a:r>
            <a:endParaRPr lang="en-US" altLang="en-US"/>
          </a:p>
        </p:txBody>
      </p:sp>
      <p:sp>
        <p:nvSpPr>
          <p:cNvPr id="13320" name="Rectangle 40"/>
          <p:cNvSpPr>
            <a:spLocks noChangeArrowheads="1"/>
          </p:cNvSpPr>
          <p:nvPr/>
        </p:nvSpPr>
        <p:spPr bwMode="auto">
          <a:xfrm>
            <a:off x="755650" y="1268413"/>
            <a:ext cx="820896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7FD7FC">
                    <a:alpha val="50195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GB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281687" y="401247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Be prepared … 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8"/>
          <a:srcRect l="1644" t="6342"/>
          <a:stretch/>
        </p:blipFill>
        <p:spPr>
          <a:xfrm>
            <a:off x="1431630" y="1462622"/>
            <a:ext cx="6459475" cy="101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4177004" y="1781698"/>
            <a:ext cx="828092" cy="454210"/>
          </a:xfrm>
          <a:prstGeom prst="ellipse">
            <a:avLst/>
          </a:prstGeom>
          <a:noFill/>
          <a:ln w="38100">
            <a:solidFill>
              <a:srgbClr val="FF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TextBox 19"/>
          <p:cNvSpPr txBox="1"/>
          <p:nvPr/>
        </p:nvSpPr>
        <p:spPr>
          <a:xfrm>
            <a:off x="1864032" y="5525443"/>
            <a:ext cx="2434359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2FDF7"/>
                </a:solidFill>
              </a:rPr>
              <a:t>Have a spare 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61457" y="2692707"/>
            <a:ext cx="4355015" cy="3533014"/>
            <a:chOff x="4361457" y="2692707"/>
            <a:chExt cx="4355015" cy="3533014"/>
          </a:xfrm>
        </p:grpSpPr>
        <p:sp>
          <p:nvSpPr>
            <p:cNvPr id="23" name="TextBox 22"/>
            <p:cNvSpPr txBox="1"/>
            <p:nvPr/>
          </p:nvSpPr>
          <p:spPr>
            <a:xfrm>
              <a:off x="4361457" y="2890122"/>
              <a:ext cx="1631858" cy="369332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2FDF7"/>
                  </a:solidFill>
                </a:rPr>
                <a:t>NOT THESE</a:t>
              </a: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697793" y="2692707"/>
              <a:ext cx="2018679" cy="1350127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111897" y="3414712"/>
              <a:ext cx="2416262" cy="2650337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6897126" y="4555155"/>
              <a:ext cx="1648941" cy="1670566"/>
            </a:xfrm>
            <a:prstGeom prst="rect">
              <a:avLst/>
            </a:prstGeom>
          </p:spPr>
        </p:pic>
      </p:grpSp>
      <p:grpSp>
        <p:nvGrpSpPr>
          <p:cNvPr id="8" name="Group 7"/>
          <p:cNvGrpSpPr/>
          <p:nvPr/>
        </p:nvGrpSpPr>
        <p:grpSpPr>
          <a:xfrm>
            <a:off x="1281687" y="3069473"/>
            <a:ext cx="3013716" cy="2341833"/>
            <a:chOff x="1281687" y="3069473"/>
            <a:chExt cx="3013716" cy="234183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390278" y="3134831"/>
              <a:ext cx="2905125" cy="2276475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1281687" y="3069473"/>
              <a:ext cx="1287277" cy="369332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2FDF7"/>
                  </a:solidFill>
                </a:rPr>
                <a:t>THESE</a:t>
              </a:r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1638300" y="5996406"/>
            <a:ext cx="3002407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2FDF7"/>
                </a:solidFill>
              </a:rPr>
              <a:t>…and a “spare” spare 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16200000">
            <a:off x="-602578" y="5046387"/>
            <a:ext cx="1603821" cy="5013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101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100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99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Text Box 93"/>
          <p:cNvSpPr txBox="1">
            <a:spLocks noChangeArrowheads="1"/>
          </p:cNvSpPr>
          <p:nvPr/>
        </p:nvSpPr>
        <p:spPr bwMode="auto">
          <a:xfrm>
            <a:off x="3124200" y="442913"/>
            <a:ext cx="51054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9600" b="1">
                <a:solidFill>
                  <a:srgbClr val="FF0080"/>
                </a:solidFill>
              </a:rPr>
              <a:t>WINTER</a:t>
            </a:r>
            <a:endParaRPr lang="en-US" altLang="en-US" sz="9600">
              <a:solidFill>
                <a:srgbClr val="FF0080"/>
              </a:solidFill>
            </a:endParaRPr>
          </a:p>
        </p:txBody>
      </p:sp>
      <p:sp>
        <p:nvSpPr>
          <p:cNvPr id="5127" name="Text Box 90"/>
          <p:cNvSpPr txBox="1">
            <a:spLocks noChangeArrowheads="1"/>
          </p:cNvSpPr>
          <p:nvPr/>
        </p:nvSpPr>
        <p:spPr bwMode="auto">
          <a:xfrm>
            <a:off x="3352800" y="1677988"/>
            <a:ext cx="21336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>
                <a:solidFill>
                  <a:schemeClr val="bg2"/>
                </a:solidFill>
              </a:rPr>
              <a:t>Template</a:t>
            </a:r>
            <a:endParaRPr lang="en-US" altLang="en-US"/>
          </a:p>
        </p:txBody>
      </p:sp>
      <p:pic>
        <p:nvPicPr>
          <p:cNvPr id="5128" name="Picture 9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28575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30" name="Rectangle 105"/>
          <p:cNvSpPr>
            <a:spLocks noChangeArrowheads="1"/>
          </p:cNvSpPr>
          <p:nvPr/>
        </p:nvSpPr>
        <p:spPr bwMode="auto">
          <a:xfrm>
            <a:off x="5715000" y="166688"/>
            <a:ext cx="1447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n-GB" altLang="en-US"/>
          </a:p>
        </p:txBody>
      </p:sp>
      <p:sp>
        <p:nvSpPr>
          <p:cNvPr id="5131" name="Text Box 108"/>
          <p:cNvSpPr txBox="1">
            <a:spLocks noChangeArrowheads="1"/>
          </p:cNvSpPr>
          <p:nvPr/>
        </p:nvSpPr>
        <p:spPr bwMode="auto">
          <a:xfrm>
            <a:off x="66294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06</a:t>
            </a:r>
            <a:endParaRPr lang="en-US" alt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7045080" y="5260539"/>
            <a:ext cx="1603821" cy="50131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7584" y="3176972"/>
            <a:ext cx="4051454" cy="27591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Be prepared … 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0"/>
          <a:srcRect l="1644" t="6342"/>
          <a:stretch/>
        </p:blipFill>
        <p:spPr>
          <a:xfrm>
            <a:off x="611560" y="1489182"/>
            <a:ext cx="6459475" cy="101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Oval 17"/>
          <p:cNvSpPr/>
          <p:nvPr/>
        </p:nvSpPr>
        <p:spPr>
          <a:xfrm>
            <a:off x="4214799" y="1757914"/>
            <a:ext cx="1850883" cy="454210"/>
          </a:xfrm>
          <a:prstGeom prst="ellipse">
            <a:avLst/>
          </a:prstGeom>
          <a:noFill/>
          <a:ln w="38100">
            <a:solidFill>
              <a:srgbClr val="FF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5045224" y="2846143"/>
            <a:ext cx="316835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Use these for drawing … remember 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Pen for writing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Pencil for drawing (that includes graphs!)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725672" y="4701891"/>
            <a:ext cx="1189995" cy="1234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52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54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55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6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7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8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8"/>
          <a:stretch>
            <a:fillRect/>
          </a:stretch>
        </p:blipFill>
        <p:spPr bwMode="auto">
          <a:xfrm>
            <a:off x="0" y="0"/>
            <a:ext cx="1943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7" name="Text Box 60"/>
          <p:cNvSpPr txBox="1">
            <a:spLocks noChangeArrowheads="1"/>
          </p:cNvSpPr>
          <p:nvPr/>
        </p:nvSpPr>
        <p:spPr bwMode="auto">
          <a:xfrm>
            <a:off x="67056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07</a:t>
            </a:r>
            <a:endParaRPr lang="en-US" alt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Be prepared …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8"/>
          <a:srcRect l="1644" t="6342"/>
          <a:stretch/>
        </p:blipFill>
        <p:spPr>
          <a:xfrm>
            <a:off x="1431630" y="1462622"/>
            <a:ext cx="6459475" cy="10189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Oval 12"/>
          <p:cNvSpPr/>
          <p:nvPr/>
        </p:nvSpPr>
        <p:spPr>
          <a:xfrm>
            <a:off x="1417226" y="1998530"/>
            <a:ext cx="3010758" cy="454210"/>
          </a:xfrm>
          <a:prstGeom prst="ellipse">
            <a:avLst/>
          </a:prstGeom>
          <a:noFill/>
          <a:ln w="38100">
            <a:solidFill>
              <a:srgbClr val="FF0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16200000">
            <a:off x="-398855" y="5120638"/>
            <a:ext cx="1603821" cy="50131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088478" y="2795461"/>
            <a:ext cx="6700427" cy="3146715"/>
            <a:chOff x="1088478" y="2795461"/>
            <a:chExt cx="6700427" cy="3146715"/>
          </a:xfrm>
        </p:grpSpPr>
        <p:sp>
          <p:nvSpPr>
            <p:cNvPr id="22" name="TextBox 21"/>
            <p:cNvSpPr txBox="1"/>
            <p:nvPr/>
          </p:nvSpPr>
          <p:spPr>
            <a:xfrm>
              <a:off x="1088478" y="2795461"/>
              <a:ext cx="3339506" cy="1477328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GB" b="1" dirty="0">
                  <a:solidFill>
                    <a:srgbClr val="F2FDF7"/>
                  </a:solidFill>
                </a:rPr>
                <a:t>If you aren’t given any and you think you need to use it … i.e. for “transformations”</a:t>
              </a:r>
            </a:p>
            <a:p>
              <a:pPr algn="ctr"/>
              <a:endParaRPr lang="en-GB" b="1" dirty="0">
                <a:solidFill>
                  <a:srgbClr val="F2FDF7"/>
                </a:solidFill>
              </a:endParaRPr>
            </a:p>
            <a:p>
              <a:pPr algn="ctr"/>
              <a:r>
                <a:rPr lang="en-GB" b="1" dirty="0">
                  <a:solidFill>
                    <a:srgbClr val="F2FDF7"/>
                  </a:solidFill>
                </a:rPr>
                <a:t>ASK FOR SOME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569860" y="2931519"/>
              <a:ext cx="3219045" cy="3010657"/>
            </a:xfrm>
            <a:prstGeom prst="rect">
              <a:avLst/>
            </a:prstGeom>
          </p:spPr>
        </p:pic>
      </p:grpSp>
      <p:sp>
        <p:nvSpPr>
          <p:cNvPr id="23" name="TextBox 22"/>
          <p:cNvSpPr txBox="1"/>
          <p:nvPr/>
        </p:nvSpPr>
        <p:spPr>
          <a:xfrm>
            <a:off x="1088478" y="5048127"/>
            <a:ext cx="3339506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2FDF7"/>
                </a:solidFill>
              </a:rPr>
              <a:t>Do not use it for working out … it will not get marked</a:t>
            </a:r>
          </a:p>
        </p:txBody>
      </p:sp>
    </p:spTree>
    <p:extLst>
      <p:ext uri="{BB962C8B-B14F-4D97-AF65-F5344CB8AC3E}">
        <p14:creationId xmlns:p14="http://schemas.microsoft.com/office/powerpoint/2010/main" val="6726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58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9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0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1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668"/>
          <a:stretch>
            <a:fillRect/>
          </a:stretch>
        </p:blipFill>
        <p:spPr bwMode="auto">
          <a:xfrm>
            <a:off x="0" y="0"/>
            <a:ext cx="18669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2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72"/>
          <p:cNvSpPr txBox="1">
            <a:spLocks noChangeArrowheads="1"/>
          </p:cNvSpPr>
          <p:nvPr/>
        </p:nvSpPr>
        <p:spPr bwMode="auto">
          <a:xfrm>
            <a:off x="69342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08</a:t>
            </a:r>
            <a:endParaRPr lang="en-US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During the exam… 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-398855" y="5120638"/>
            <a:ext cx="1603821" cy="50131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59168" y="1376772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If </a:t>
            </a:r>
            <a:r>
              <a:rPr lang="en-GB" dirty="0">
                <a:solidFill>
                  <a:schemeClr val="bg1">
                    <a:lumMod val="50000"/>
                  </a:schemeClr>
                </a:solidFill>
              </a:rPr>
              <a:t>you are going to highlight or underline key words: 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04238" y="1796250"/>
            <a:ext cx="5886450" cy="2533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28863" y="3415843"/>
            <a:ext cx="5800725" cy="1895475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59787" y="4439764"/>
            <a:ext cx="201622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2FDF7"/>
                </a:solidFill>
              </a:rPr>
              <a:t>NOT like this…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95936" y="3582921"/>
            <a:ext cx="4231766" cy="241609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995936" y="3258621"/>
            <a:ext cx="2016224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2FDF7"/>
                </a:solidFill>
              </a:rPr>
              <a:t>Or this …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088470" y="1718660"/>
            <a:ext cx="201622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2FDF7"/>
                </a:solidFill>
              </a:rPr>
              <a:t>LIKE THIS…</a:t>
            </a:r>
          </a:p>
        </p:txBody>
      </p:sp>
    </p:spTree>
    <p:extLst>
      <p:ext uri="{BB962C8B-B14F-4D97-AF65-F5344CB8AC3E}">
        <p14:creationId xmlns:p14="http://schemas.microsoft.com/office/powerpoint/2010/main" val="31320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9" descr="Untitled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60" descr="card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21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61" descr="card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98"/>
          <a:stretch>
            <a:fillRect/>
          </a:stretch>
        </p:blipFill>
        <p:spPr bwMode="auto">
          <a:xfrm>
            <a:off x="0" y="0"/>
            <a:ext cx="17907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2" descr="card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28" r="6224"/>
          <a:stretch>
            <a:fillRect/>
          </a:stretch>
        </p:blipFill>
        <p:spPr bwMode="auto">
          <a:xfrm>
            <a:off x="0" y="0"/>
            <a:ext cx="11430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0" name="Picture 63" descr="card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158" r="8714"/>
          <a:stretch>
            <a:fillRect/>
          </a:stretch>
        </p:blipFill>
        <p:spPr bwMode="auto">
          <a:xfrm>
            <a:off x="0" y="0"/>
            <a:ext cx="838200" cy="688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66"/>
          <p:cNvSpPr txBox="1">
            <a:spLocks noChangeArrowheads="1"/>
          </p:cNvSpPr>
          <p:nvPr/>
        </p:nvSpPr>
        <p:spPr bwMode="auto">
          <a:xfrm>
            <a:off x="7162800" y="166688"/>
            <a:ext cx="1066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dirty="0">
                <a:solidFill>
                  <a:srgbClr val="F2FDF7"/>
                </a:solidFill>
              </a:rPr>
              <a:t>09</a:t>
            </a:r>
            <a:endParaRPr lang="en-US" altLang="en-US" dirty="0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-551254" y="5134899"/>
            <a:ext cx="1603821" cy="50131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70112" y="489466"/>
            <a:ext cx="43924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2FDF7"/>
                </a:solidFill>
              </a:rPr>
              <a:t>During the exam…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93684" y="1405836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63988" y="1705258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606492" y="2122597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896036" y="2693755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67644" y="2867819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536834" y="3411746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899034" y="3955673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334736" y="3841205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325306" y="4373300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1790700" y="4944458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422958" y="4933856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346084" y="5662449"/>
            <a:ext cx="5969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Show all your working out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4711642" y="5516147"/>
            <a:ext cx="59691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Have I said ?? </a:t>
            </a:r>
          </a:p>
          <a:p>
            <a:r>
              <a:rPr lang="en-GB" dirty="0"/>
              <a:t>Show all your working out </a:t>
            </a:r>
          </a:p>
        </p:txBody>
      </p:sp>
    </p:spTree>
    <p:extLst>
      <p:ext uri="{BB962C8B-B14F-4D97-AF65-F5344CB8AC3E}">
        <p14:creationId xmlns:p14="http://schemas.microsoft.com/office/powerpoint/2010/main" val="2841421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4C4C4C"/>
      </a:dk1>
      <a:lt1>
        <a:srgbClr val="CCCCCC"/>
      </a:lt1>
      <a:dk2>
        <a:srgbClr val="FF0080"/>
      </a:dk2>
      <a:lt2>
        <a:srgbClr val="666666"/>
      </a:lt2>
      <a:accent1>
        <a:srgbClr val="333333"/>
      </a:accent1>
      <a:accent2>
        <a:srgbClr val="66CCFF"/>
      </a:accent2>
      <a:accent3>
        <a:srgbClr val="E2E2E2"/>
      </a:accent3>
      <a:accent4>
        <a:srgbClr val="404040"/>
      </a:accent4>
      <a:accent5>
        <a:srgbClr val="ADADAD"/>
      </a:accent5>
      <a:accent6>
        <a:srgbClr val="5CB9E7"/>
      </a:accent6>
      <a:hlink>
        <a:srgbClr val="FF0080"/>
      </a:hlink>
      <a:folHlink>
        <a:srgbClr val="666666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3366FF"/>
        </a:hlink>
        <a:folHlink>
          <a:srgbClr val="66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DAEDE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66"/>
        </a:dk1>
        <a:lt1>
          <a:srgbClr val="FFFFFF"/>
        </a:lt1>
        <a:dk2>
          <a:srgbClr val="000066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56"/>
        </a:accent4>
        <a:accent5>
          <a:srgbClr val="E2F4FF"/>
        </a:accent5>
        <a:accent6>
          <a:srgbClr val="2D2D8A"/>
        </a:accent6>
        <a:hlink>
          <a:srgbClr val="000066"/>
        </a:hlink>
        <a:folHlink>
          <a:srgbClr val="3333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3068</TotalTime>
  <Words>534</Words>
  <Application>Microsoft Office PowerPoint</Application>
  <PresentationFormat>On-screen Show (4:3)</PresentationFormat>
  <Paragraphs>133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Arial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Presentation Magazine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Coloured slides template background</dc:title>
  <dc:creator>Presentation Magazine</dc:creator>
  <cp:lastModifiedBy>Melanie Muldowney</cp:lastModifiedBy>
  <cp:revision>150</cp:revision>
  <dcterms:modified xsi:type="dcterms:W3CDTF">2017-05-10T16:05:02Z</dcterms:modified>
</cp:coreProperties>
</file>